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72" r:id="rId4"/>
    <p:sldId id="260" r:id="rId5"/>
    <p:sldId id="261" r:id="rId6"/>
    <p:sldId id="263" r:id="rId7"/>
    <p:sldId id="264" r:id="rId8"/>
    <p:sldId id="265" r:id="rId9"/>
    <p:sldId id="268" r:id="rId10"/>
    <p:sldId id="271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3"/>
    <p:restoredTop sz="94719"/>
  </p:normalViewPr>
  <p:slideViewPr>
    <p:cSldViewPr snapToGrid="0" snapToObjects="1">
      <p:cViewPr>
        <p:scale>
          <a:sx n="107" d="100"/>
          <a:sy n="107" d="100"/>
        </p:scale>
        <p:origin x="77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seong-un/Downloads/&#4364;&#4453;&#4540;&#4352;&#4466;&#4359;&#4462;&#4523;&#4369;&#4457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oseong-un/Downloads/&#4361;&#4450;&#4540;&#4370;&#4458;&#4527;&#4359;&#4469;%20&#4363;&#4469;&#4361;&#4449;&#4540;&#4366;&#4469;%20&#4361;&#4449;&#4540;&#4364;&#4449;&#4352;&#4467;&#4357;&#4469;&#4535;&#4363;&#4458;&#4523;&#4361;&#4453;&#454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/>
              <a:t>키 정규분포</a:t>
            </a:r>
            <a:endParaRPr lang="en-US" alt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Sheet1!$B$2:$B$62</c:f>
              <c:numCache>
                <c:formatCode>General</c:formatCode>
                <c:ptCount val="61"/>
                <c:pt idx="0">
                  <c:v>140</c:v>
                </c:pt>
                <c:pt idx="1">
                  <c:v>141</c:v>
                </c:pt>
                <c:pt idx="2">
                  <c:v>142</c:v>
                </c:pt>
                <c:pt idx="3">
                  <c:v>143</c:v>
                </c:pt>
                <c:pt idx="4">
                  <c:v>144</c:v>
                </c:pt>
                <c:pt idx="5">
                  <c:v>145</c:v>
                </c:pt>
                <c:pt idx="6">
                  <c:v>146</c:v>
                </c:pt>
                <c:pt idx="7">
                  <c:v>147</c:v>
                </c:pt>
                <c:pt idx="8">
                  <c:v>148</c:v>
                </c:pt>
                <c:pt idx="9">
                  <c:v>149</c:v>
                </c:pt>
                <c:pt idx="10">
                  <c:v>150</c:v>
                </c:pt>
                <c:pt idx="11">
                  <c:v>151</c:v>
                </c:pt>
                <c:pt idx="12">
                  <c:v>152</c:v>
                </c:pt>
                <c:pt idx="13">
                  <c:v>153</c:v>
                </c:pt>
                <c:pt idx="14">
                  <c:v>154</c:v>
                </c:pt>
                <c:pt idx="15">
                  <c:v>155</c:v>
                </c:pt>
                <c:pt idx="16">
                  <c:v>156</c:v>
                </c:pt>
                <c:pt idx="17">
                  <c:v>157</c:v>
                </c:pt>
                <c:pt idx="18">
                  <c:v>158</c:v>
                </c:pt>
                <c:pt idx="19">
                  <c:v>159</c:v>
                </c:pt>
                <c:pt idx="20">
                  <c:v>160</c:v>
                </c:pt>
                <c:pt idx="21">
                  <c:v>161</c:v>
                </c:pt>
                <c:pt idx="22">
                  <c:v>162</c:v>
                </c:pt>
                <c:pt idx="23">
                  <c:v>163</c:v>
                </c:pt>
                <c:pt idx="24">
                  <c:v>164</c:v>
                </c:pt>
                <c:pt idx="25">
                  <c:v>165</c:v>
                </c:pt>
                <c:pt idx="26">
                  <c:v>166</c:v>
                </c:pt>
                <c:pt idx="27">
                  <c:v>167</c:v>
                </c:pt>
                <c:pt idx="28">
                  <c:v>168</c:v>
                </c:pt>
                <c:pt idx="29">
                  <c:v>169</c:v>
                </c:pt>
                <c:pt idx="30">
                  <c:v>170</c:v>
                </c:pt>
                <c:pt idx="31">
                  <c:v>171</c:v>
                </c:pt>
                <c:pt idx="32">
                  <c:v>172</c:v>
                </c:pt>
                <c:pt idx="33">
                  <c:v>173</c:v>
                </c:pt>
                <c:pt idx="34">
                  <c:v>174</c:v>
                </c:pt>
                <c:pt idx="35">
                  <c:v>175</c:v>
                </c:pt>
                <c:pt idx="36">
                  <c:v>176</c:v>
                </c:pt>
                <c:pt idx="37">
                  <c:v>177</c:v>
                </c:pt>
                <c:pt idx="38">
                  <c:v>178</c:v>
                </c:pt>
                <c:pt idx="39">
                  <c:v>179</c:v>
                </c:pt>
                <c:pt idx="40">
                  <c:v>180</c:v>
                </c:pt>
                <c:pt idx="41">
                  <c:v>181</c:v>
                </c:pt>
                <c:pt idx="42">
                  <c:v>182</c:v>
                </c:pt>
                <c:pt idx="43">
                  <c:v>183</c:v>
                </c:pt>
                <c:pt idx="44">
                  <c:v>184</c:v>
                </c:pt>
                <c:pt idx="45">
                  <c:v>185</c:v>
                </c:pt>
                <c:pt idx="46">
                  <c:v>186</c:v>
                </c:pt>
                <c:pt idx="47">
                  <c:v>187</c:v>
                </c:pt>
                <c:pt idx="48">
                  <c:v>188</c:v>
                </c:pt>
                <c:pt idx="49">
                  <c:v>189</c:v>
                </c:pt>
                <c:pt idx="50">
                  <c:v>190</c:v>
                </c:pt>
                <c:pt idx="51">
                  <c:v>191</c:v>
                </c:pt>
                <c:pt idx="52">
                  <c:v>192</c:v>
                </c:pt>
                <c:pt idx="53">
                  <c:v>193</c:v>
                </c:pt>
                <c:pt idx="54">
                  <c:v>194</c:v>
                </c:pt>
                <c:pt idx="55">
                  <c:v>195</c:v>
                </c:pt>
                <c:pt idx="56">
                  <c:v>196</c:v>
                </c:pt>
                <c:pt idx="57">
                  <c:v>197</c:v>
                </c:pt>
                <c:pt idx="58">
                  <c:v>198</c:v>
                </c:pt>
                <c:pt idx="59">
                  <c:v>199</c:v>
                </c:pt>
                <c:pt idx="60">
                  <c:v>200</c:v>
                </c:pt>
              </c:numCache>
            </c:numRef>
          </c:cat>
          <c:val>
            <c:numRef>
              <c:f>Sheet1!$F$2:$F$62</c:f>
              <c:numCache>
                <c:formatCode>General</c:formatCode>
                <c:ptCount val="61"/>
                <c:pt idx="0">
                  <c:v>4.4318484119380076E-4</c:v>
                </c:pt>
                <c:pt idx="1">
                  <c:v>5.9525324197758534E-4</c:v>
                </c:pt>
                <c:pt idx="2">
                  <c:v>7.9154515829799694E-4</c:v>
                </c:pt>
                <c:pt idx="3">
                  <c:v>1.0420934814422591E-3</c:v>
                </c:pt>
                <c:pt idx="4">
                  <c:v>1.3582969233685612E-3</c:v>
                </c:pt>
                <c:pt idx="5">
                  <c:v>1.752830049356854E-3</c:v>
                </c:pt>
                <c:pt idx="6">
                  <c:v>2.2394530294842902E-3</c:v>
                </c:pt>
                <c:pt idx="7">
                  <c:v>2.8327037741601186E-3</c:v>
                </c:pt>
                <c:pt idx="8">
                  <c:v>3.5474592846231421E-3</c:v>
                </c:pt>
                <c:pt idx="9">
                  <c:v>4.3983595980427196E-3</c:v>
                </c:pt>
                <c:pt idx="10">
                  <c:v>5.3990966513188061E-3</c:v>
                </c:pt>
                <c:pt idx="11">
                  <c:v>6.5615814774676604E-3</c:v>
                </c:pt>
                <c:pt idx="12">
                  <c:v>7.8950158300894139E-3</c:v>
                </c:pt>
                <c:pt idx="13">
                  <c:v>9.4049077376886937E-3</c:v>
                </c:pt>
                <c:pt idx="14">
                  <c:v>1.1092083467945555E-2</c:v>
                </c:pt>
                <c:pt idx="15">
                  <c:v>1.2951759566589173E-2</c:v>
                </c:pt>
                <c:pt idx="16">
                  <c:v>1.4972746563574486E-2</c:v>
                </c:pt>
                <c:pt idx="17">
                  <c:v>1.7136859204780735E-2</c:v>
                </c:pt>
                <c:pt idx="18">
                  <c:v>1.9418605498321296E-2</c:v>
                </c:pt>
                <c:pt idx="19">
                  <c:v>2.1785217703255054E-2</c:v>
                </c:pt>
                <c:pt idx="20">
                  <c:v>2.4197072451914336E-2</c:v>
                </c:pt>
                <c:pt idx="21">
                  <c:v>2.6608524989875482E-2</c:v>
                </c:pt>
                <c:pt idx="22">
                  <c:v>2.8969155276148274E-2</c:v>
                </c:pt>
                <c:pt idx="23">
                  <c:v>3.1225393336676129E-2</c:v>
                </c:pt>
                <c:pt idx="24">
                  <c:v>3.3322460289179963E-2</c:v>
                </c:pt>
                <c:pt idx="25">
                  <c:v>3.5206532676429952E-2</c:v>
                </c:pt>
                <c:pt idx="26">
                  <c:v>3.6827014030332332E-2</c:v>
                </c:pt>
                <c:pt idx="27">
                  <c:v>3.8138781546052408E-2</c:v>
                </c:pt>
                <c:pt idx="28">
                  <c:v>3.9104269397545591E-2</c:v>
                </c:pt>
                <c:pt idx="29">
                  <c:v>3.9695254747701178E-2</c:v>
                </c:pt>
                <c:pt idx="30">
                  <c:v>3.9894228040143274E-2</c:v>
                </c:pt>
                <c:pt idx="31">
                  <c:v>3.9695254747701178E-2</c:v>
                </c:pt>
                <c:pt idx="32">
                  <c:v>3.9104269397545591E-2</c:v>
                </c:pt>
                <c:pt idx="33">
                  <c:v>3.8138781546052408E-2</c:v>
                </c:pt>
                <c:pt idx="34">
                  <c:v>3.6827014030332332E-2</c:v>
                </c:pt>
                <c:pt idx="35">
                  <c:v>3.5206532676429952E-2</c:v>
                </c:pt>
                <c:pt idx="36">
                  <c:v>3.3322460289179963E-2</c:v>
                </c:pt>
                <c:pt idx="37">
                  <c:v>3.1225393336676129E-2</c:v>
                </c:pt>
                <c:pt idx="38">
                  <c:v>2.8969155276148274E-2</c:v>
                </c:pt>
                <c:pt idx="39">
                  <c:v>2.6608524989875482E-2</c:v>
                </c:pt>
                <c:pt idx="40">
                  <c:v>2.4197072451914336E-2</c:v>
                </c:pt>
                <c:pt idx="41">
                  <c:v>2.1785217703255054E-2</c:v>
                </c:pt>
                <c:pt idx="42">
                  <c:v>1.9418605498321296E-2</c:v>
                </c:pt>
                <c:pt idx="43">
                  <c:v>1.7136859204780735E-2</c:v>
                </c:pt>
                <c:pt idx="44">
                  <c:v>1.4972746563574486E-2</c:v>
                </c:pt>
                <c:pt idx="45">
                  <c:v>1.2951759566589173E-2</c:v>
                </c:pt>
                <c:pt idx="46">
                  <c:v>1.1092083467945555E-2</c:v>
                </c:pt>
                <c:pt idx="47">
                  <c:v>9.4049077376886937E-3</c:v>
                </c:pt>
                <c:pt idx="48">
                  <c:v>7.8950158300894139E-3</c:v>
                </c:pt>
                <c:pt idx="49">
                  <c:v>6.5615814774676604E-3</c:v>
                </c:pt>
                <c:pt idx="50">
                  <c:v>5.3990966513188061E-3</c:v>
                </c:pt>
                <c:pt idx="51">
                  <c:v>4.3983595980427196E-3</c:v>
                </c:pt>
                <c:pt idx="52">
                  <c:v>3.5474592846231421E-3</c:v>
                </c:pt>
                <c:pt idx="53">
                  <c:v>2.8327037741601186E-3</c:v>
                </c:pt>
                <c:pt idx="54">
                  <c:v>2.2394530294842902E-3</c:v>
                </c:pt>
                <c:pt idx="55">
                  <c:v>1.752830049356854E-3</c:v>
                </c:pt>
                <c:pt idx="56">
                  <c:v>1.3582969233685612E-3</c:v>
                </c:pt>
                <c:pt idx="57">
                  <c:v>1.0420934814422591E-3</c:v>
                </c:pt>
                <c:pt idx="58">
                  <c:v>7.9154515829799694E-4</c:v>
                </c:pt>
                <c:pt idx="59">
                  <c:v>5.9525324197758534E-4</c:v>
                </c:pt>
                <c:pt idx="60">
                  <c:v>4.4318484119380076E-4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B6-F544-81AC-43C528509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5001848"/>
        <c:axId val="485004728"/>
      </c:lineChart>
      <c:catAx>
        <c:axId val="485001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5004728"/>
        <c:crosses val="autoZero"/>
        <c:auto val="1"/>
        <c:lblAlgn val="ctr"/>
        <c:lblOffset val="100"/>
        <c:noMultiLvlLbl val="0"/>
      </c:catAx>
      <c:valAx>
        <c:axId val="485004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5001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4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Sheet1!$A$2:$A$31</cx:f>
        <cx:lvl ptCount="30" formatCode="G/표준">
          <cx:pt idx="0">100</cx:pt>
          <cx:pt idx="1">107</cx:pt>
          <cx:pt idx="2">110</cx:pt>
          <cx:pt idx="3">112</cx:pt>
          <cx:pt idx="4">118</cx:pt>
          <cx:pt idx="5">122</cx:pt>
          <cx:pt idx="6">124</cx:pt>
          <cx:pt idx="7">130</cx:pt>
          <cx:pt idx="8">132</cx:pt>
          <cx:pt idx="9">136</cx:pt>
          <cx:pt idx="10">140</cx:pt>
          <cx:pt idx="11">144</cx:pt>
          <cx:pt idx="12">148</cx:pt>
          <cx:pt idx="13">149</cx:pt>
          <cx:pt idx="14">149</cx:pt>
          <cx:pt idx="15">151</cx:pt>
          <cx:pt idx="16">164</cx:pt>
          <cx:pt idx="17">168</cx:pt>
          <cx:pt idx="18">172</cx:pt>
          <cx:pt idx="19">176</cx:pt>
          <cx:pt idx="20">180</cx:pt>
          <cx:pt idx="21">184</cx:pt>
          <cx:pt idx="22">200</cx:pt>
          <cx:pt idx="23">205</cx:pt>
          <cx:pt idx="24">219</cx:pt>
          <cx:pt idx="25">225</cx:pt>
          <cx:pt idx="26">235</cx:pt>
          <cx:pt idx="27">245</cx:pt>
          <cx:pt idx="28">255</cx:pt>
          <cx:pt idx="29">400</cx:pt>
        </cx:lvl>
      </cx:numDim>
    </cx:data>
  </cx:chartData>
  <cx:chart>
    <cx:title pos="t" align="ctr" overlay="0">
      <cx:tx>
        <cx:txData>
          <cx:v>생활비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ko-KR" altLang="en-US" sz="1800" b="1" i="0" u="none" strike="noStrike" baseline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  <a:ea typeface="맑은 고딕" panose="020B0503020000020004" pitchFamily="50" charset="-127"/>
            </a:rPr>
            <a:t>생활비</a:t>
          </a:r>
        </a:p>
      </cx:txPr>
    </cx:title>
    <cx:plotArea>
      <cx:plotAreaRegion>
        <cx:series layoutId="boxWhisker" uniqueId="{FDB7EC2C-2F44-4925-AE51-BEB8006679A8}">
          <cx:spPr>
            <a:solidFill>
              <a:schemeClr val="accent5">
                <a:lumMod val="9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120" baseline="0"/>
                </a:pPr>
                <a:endParaRPr lang="ko-KR" altLang="en-US" sz="1120" b="0" i="0" u="none" strike="noStrike" baseline="0">
                  <a:solidFill>
                    <a:sysClr val="windowText" lastClr="000000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cx:txPr>
            <cx:visibility seriesName="0" categoryName="0" value="1"/>
          </cx:dataLabels>
          <cx:dataId val="0"/>
          <cx:layoutPr>
            <cx:visibility meanLine="0" meanMarker="0" nonoutliers="0" outliers="1"/>
            <cx:statistics quartileMethod="exclusive"/>
          </cx:layoutPr>
        </cx:series>
      </cx:plotAreaRegion>
      <cx:axis id="0">
        <cx:catScaling gapWidth="1.5"/>
        <cx:tickLabels/>
      </cx:axis>
      <cx:axis id="1">
        <cx:valScaling/>
        <cx:majorGridlines/>
        <cx:tickLabels/>
      </cx:axis>
    </cx:plotArea>
  </cx:chart>
  <cx:spPr>
    <a:solidFill>
      <a:schemeClr val="accent4">
        <a:lumMod val="20000"/>
        <a:lumOff val="80000"/>
      </a:schemeClr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dk1"/>
    </cs:fontRef>
    <cs:defRPr sz="9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05DC9-94BD-AE46-9436-38A789C5E135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0DF35-0A87-FB48-88D6-73B8F0850A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300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0DF35-0A87-FB48-88D6-73B8F0850AD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2741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AED79-BFD2-3947-B480-A1B79E4F8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2BC8EA-A18D-D84E-82BF-CCD9E64C9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FA606-5940-6E4F-8628-7C272BCD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22905-2867-D248-B93B-2D8FE4E9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EA55C-E12E-F544-8C54-CF646A5A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030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CBC88-30E2-E042-A42C-CAEF054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0096A-E06E-EA49-8BD4-16F237869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6CF07-1834-194D-9E3C-778A9B39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2D6C9-1872-8047-B769-C6146ECF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670DE-5699-644B-AABF-7B73BAD6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46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5A52CA-C4A2-0547-A366-9E67FC363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F0CB02-BEEE-E849-95E4-DE6BAF1A3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2A39E-12A6-D74D-A279-25D4DB573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95003B-011B-4F4B-8B6F-1C43820B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1C745-419A-1D49-8ED9-77A496B2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833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29426-9CBF-AE4E-97CF-FD02A613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B20B4B-D183-7148-B13C-93EF53CC8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739B5-A2F9-DF4F-B35B-192466239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DF98C-907E-264B-8666-D8B3B73B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40DBA-ED6E-AE45-85E9-0504C5C9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5998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2C082-EADA-9A49-A125-6AD61396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9738E3-52E5-DC4B-9CA7-327381DC0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7272C-56CF-994A-B8F5-F81D7907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5BA5D-CAF1-9C46-B5C2-61BF637E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A41AC-DECE-6341-A5D4-425D4A99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01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B5128-BA08-6840-9E42-9147F3DC0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7D517-8F8F-AC46-86F7-DCF85AE9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9DEBCB-8A73-F149-90F4-6023AF0E1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721A42-6457-B14D-9B0D-AA474768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DA996-3D87-824B-A299-27E464DA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26D1F8-8951-A94A-AD7B-0ACA678E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228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30FF6-0571-594D-BA93-849FE7A8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349A8-670F-3F44-96FF-B16C380DB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7DD5F-597C-554B-AC3D-BFAA54CED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146AA0-DD15-E245-BCD2-59E9AD98E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930AAC-1148-8E47-8046-C83EC07CC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4A32C3-E0CE-3A4C-8DE9-716C04E90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3C7DF8-A431-E648-96D6-5661E405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D7293B-EDC4-A347-A88B-B30198D3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080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FAC8D-C48A-724D-A317-B994D6B5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03A3EF-CC6E-144B-93AB-1CBF8DA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741642-2CBC-3048-BEC8-A8E897F7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458E3A-32AC-A945-9CA7-6A0A7470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683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DC38E-1305-F344-8AC5-396629B8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6E7FBA-8198-8948-B648-66353C04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FF1BE-64DE-3545-BFC6-1929B70A5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267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19DC1-363C-8745-99B1-E52D7CA5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C9DB62-6C1C-C44A-9320-D17CBA440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59E554-0C62-D844-9B9F-77D97B0E9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67674F-A9D7-5749-A717-DE005DD3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52CC7E-DEA3-EC46-A8EF-3BBE7195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566669-5975-154D-B0A9-696EAA0D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7563A-8966-D44B-B33E-496DF49D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EAD8C-8D38-4448-938E-400704759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CE85CA-05D2-C247-84D2-FF826E89A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18BD44-D12F-8B40-B912-7C3E18DF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6943C5-9708-F842-BB42-58AF9A8C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01BFC-1E36-E849-866E-87FBA088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69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E63ABD-7B41-EA41-AED2-91AEFBD8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8511F8-4F6D-FA47-BCF5-C0BBF0384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31197-419C-8F41-9FED-90B1BF6FC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0AB236-BE9F-3B4E-8EB7-F0761CB39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3EC3B-F9F2-EC43-B111-A3C1E5E38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50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EFA04-1559-9E47-A857-047BF9894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8350" y="931863"/>
            <a:ext cx="8115300" cy="2014537"/>
          </a:xfrm>
        </p:spPr>
        <p:txBody>
          <a:bodyPr/>
          <a:lstStyle/>
          <a:p>
            <a:r>
              <a:rPr kumimoji="1" lang="ko-KR" altLang="en-US" dirty="0"/>
              <a:t>소개 자료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86D8E-3B1D-C049-8742-2013C228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6999" y="3558448"/>
            <a:ext cx="4352581" cy="2532789"/>
          </a:xfrm>
        </p:spPr>
        <p:txBody>
          <a:bodyPr/>
          <a:lstStyle/>
          <a:p>
            <a:pPr algn="l"/>
            <a:r>
              <a:rPr kumimoji="1" lang="ko-KR" altLang="en-US" dirty="0"/>
              <a:t>이름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조성운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학번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2018113338</a:t>
            </a:r>
          </a:p>
          <a:p>
            <a:pPr algn="l"/>
            <a:r>
              <a:rPr kumimoji="1" lang="ko-KR" altLang="en-US" dirty="0"/>
              <a:t>소속 대학</a:t>
            </a:r>
            <a:r>
              <a:rPr kumimoji="1" lang="en-US" altLang="ko-KR" dirty="0"/>
              <a:t>:</a:t>
            </a:r>
            <a:r>
              <a:rPr kumimoji="1" lang="ko-KR" altLang="en-US" dirty="0"/>
              <a:t> 동국대학교</a:t>
            </a:r>
            <a:endParaRPr kumimoji="1" lang="en-US" altLang="ko-KR" dirty="0"/>
          </a:p>
          <a:p>
            <a:pPr algn="l"/>
            <a:r>
              <a:rPr kumimoji="1" lang="ko-KR" altLang="en-US" dirty="0" err="1"/>
              <a:t>주전공</a:t>
            </a:r>
            <a:r>
              <a:rPr kumimoji="1" lang="en-US" altLang="ko-KR" dirty="0"/>
              <a:t>:</a:t>
            </a:r>
            <a:r>
              <a:rPr kumimoji="1" lang="ko-KR" altLang="en-US" dirty="0"/>
              <a:t> 통계학과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복수전공</a:t>
            </a:r>
            <a:r>
              <a:rPr kumimoji="1" lang="en-US" altLang="ko-KR" dirty="0"/>
              <a:t>:</a:t>
            </a:r>
            <a:r>
              <a:rPr kumimoji="1" lang="ko-KR" altLang="en-US" dirty="0"/>
              <a:t> 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781548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549137" cy="823912"/>
          </a:xfrm>
        </p:spPr>
        <p:txBody>
          <a:bodyPr/>
          <a:lstStyle/>
          <a:p>
            <a:r>
              <a:rPr kumimoji="1" lang="ko-KR" altLang="en-US"/>
              <a:t>객체지향 프로그래밍</a:t>
            </a:r>
            <a:r>
              <a:rPr kumimoji="1" lang="en-US" altLang="ko-KR"/>
              <a:t>(JDBC </a:t>
            </a:r>
            <a:r>
              <a:rPr kumimoji="1" lang="ko-KR" altLang="en-US"/>
              <a:t>프로그래밍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endParaRPr kumimoji="1"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72F62B4-C1D4-4041-A501-09F8B90493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1744" y="2365327"/>
            <a:ext cx="5095924" cy="2709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B1BB15-FFE4-0C46-9CB6-D2B0A966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817" y="1966057"/>
            <a:ext cx="4724387" cy="16052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00D07C-E9DF-904D-9F85-F8C63C070EAF}"/>
              </a:ext>
            </a:extLst>
          </p:cNvPr>
          <p:cNvSpPr txBox="1"/>
          <p:nvPr/>
        </p:nvSpPr>
        <p:spPr>
          <a:xfrm>
            <a:off x="578531" y="5235524"/>
            <a:ext cx="620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Student, Rank,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, Main</a:t>
            </a:r>
            <a:r>
              <a:rPr kumimoji="1" lang="ko-KR" altLang="en-US" dirty="0"/>
              <a:t> 클래스를 작성하여 학생들의 정보를 </a:t>
            </a:r>
            <a:r>
              <a:rPr kumimoji="1" lang="en-US" altLang="ko-KR" dirty="0" err="1"/>
              <a:t>mysql</a:t>
            </a:r>
            <a:r>
              <a:rPr kumimoji="1" lang="ko-KR" altLang="en-US" dirty="0"/>
              <a:t>과 연동해 관리하는 프로젝트를 진해하였습니다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Java </a:t>
            </a:r>
            <a:r>
              <a:rPr kumimoji="1" lang="ko-KR" altLang="en-US" dirty="0"/>
              <a:t>환경에서 작성된 정보를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 DB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옮긴후</a:t>
            </a:r>
            <a:r>
              <a:rPr kumimoji="1" lang="ko-KR" altLang="en-US" dirty="0"/>
              <a:t> 필요에 따라 원하는 정부를 가져올 수 있게 구성하였습니다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CD52A9-A2DB-E84B-87AE-B3CDF6C7F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299" y="4493211"/>
            <a:ext cx="5095924" cy="1033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DC3383-2DD5-BF44-8859-4AA13B0ABED5}"/>
              </a:ext>
            </a:extLst>
          </p:cNvPr>
          <p:cNvSpPr txBox="1"/>
          <p:nvPr/>
        </p:nvSpPr>
        <p:spPr>
          <a:xfrm>
            <a:off x="7042068" y="3957779"/>
            <a:ext cx="431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특정 점수를 넘긴 학생 정보 불러오기</a:t>
            </a:r>
          </a:p>
        </p:txBody>
      </p:sp>
    </p:spTree>
    <p:extLst>
      <p:ext uri="{BB962C8B-B14F-4D97-AF65-F5344CB8AC3E}">
        <p14:creationId xmlns:p14="http://schemas.microsoft.com/office/powerpoint/2010/main" val="221836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기초프로그래밍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1373D2-A230-E840-BE9F-95806A5A1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1121"/>
            <a:ext cx="5183188" cy="823912"/>
          </a:xfrm>
        </p:spPr>
        <p:txBody>
          <a:bodyPr/>
          <a:lstStyle/>
          <a:p>
            <a:r>
              <a:rPr kumimoji="1" lang="ko-KR" altLang="en-US" dirty="0"/>
              <a:t>계산적 사고법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6612" y="5292546"/>
            <a:ext cx="4657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프로그래밍 개념을 처음 배우게 된 과목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너무나 간단한 작업이었지만 알고리즘 코드를 작성하는 것이 너무나 흥미로웠고 복수전공을 결심하게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0528C-27CD-E14C-8641-D6948E05A1F3}"/>
              </a:ext>
            </a:extLst>
          </p:cNvPr>
          <p:cNvSpPr txBox="1"/>
          <p:nvPr/>
        </p:nvSpPr>
        <p:spPr>
          <a:xfrm>
            <a:off x="6096000" y="5351396"/>
            <a:ext cx="4586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컴퓨터공학과에서 어떤 것들을 배우는지 전체적으로 살펴볼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하드웨어와 소프트웨어의 관계를 알 수 있게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95E282-7801-E146-9C09-7E8AAD55088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1" r="20455" b="14017"/>
          <a:stretch/>
        </p:blipFill>
        <p:spPr bwMode="auto">
          <a:xfrm>
            <a:off x="836612" y="2513584"/>
            <a:ext cx="3242469" cy="226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D1E27107-A973-BD42-AE36-2AAC4F0F3B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326493"/>
            <a:ext cx="2466777" cy="30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6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 err="1"/>
              <a:t>자료구조와실습</a:t>
            </a:r>
            <a:r>
              <a:rPr kumimoji="1" lang="ko-KR" alt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9788" y="2577832"/>
            <a:ext cx="4268788" cy="3254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연결리스트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스택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큐 등의 자료구조를 배울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이러한 자료구조를 통해 알고리즘을 효율적으로 사용한다는 점이 흥미롭다고 생각하게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가장 기억에 남는 프로젝트는 </a:t>
            </a:r>
            <a:r>
              <a:rPr kumimoji="1" lang="en-US" altLang="ko-KR" dirty="0"/>
              <a:t>C</a:t>
            </a:r>
            <a:r>
              <a:rPr kumimoji="1" lang="ko-KR" altLang="en-US" dirty="0"/>
              <a:t>언어 파서 만들기 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저의 부족한 점으로 코드 길이가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줄이 넘었지만 토큰들을 연결리스트로 구성하면서 재미있게 코드를 작성하였습니다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AB64EC9-000F-2E4C-BFB4-8C231D873E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0187" y="1690688"/>
            <a:ext cx="3226958" cy="44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창의적 공학 설계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30B7E-6CFF-5948-B283-F8D7520EA1AC}"/>
              </a:ext>
            </a:extLst>
          </p:cNvPr>
          <p:cNvSpPr txBox="1"/>
          <p:nvPr/>
        </p:nvSpPr>
        <p:spPr>
          <a:xfrm>
            <a:off x="836612" y="2316044"/>
            <a:ext cx="4686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처음 팀원들과 프로젝트를 진행하는 기회를 가질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팀원들이 각자 역할을 분담하여 목표를 이뤄 나가면서 뭔가 희열을 느낄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주로 혼자 공부하고 관련 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예제를 풀었던 저에게 좋은 경험이었고 앞으로 다른 사람과 함께 공부했으면 좋겠다는 마음을 갖게 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9A1BF-0DD6-4749-A78E-89D77AADC86D}"/>
              </a:ext>
            </a:extLst>
          </p:cNvPr>
          <p:cNvSpPr txBox="1"/>
          <p:nvPr/>
        </p:nvSpPr>
        <p:spPr>
          <a:xfrm>
            <a:off x="836612" y="4539343"/>
            <a:ext cx="4686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sns</a:t>
            </a:r>
            <a:r>
              <a:rPr kumimoji="1" lang="ko-KR" altLang="en-US" dirty="0"/>
              <a:t> 감정 분석기 프로젝트를 진행하였습니다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sns</a:t>
            </a:r>
            <a:r>
              <a:rPr kumimoji="1" lang="en-US" altLang="ko-KR" dirty="0"/>
              <a:t> </a:t>
            </a:r>
            <a:r>
              <a:rPr kumimoji="1" lang="ko-KR" altLang="en-US" dirty="0"/>
              <a:t>댓글들을 크롤링하여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환경에서 구글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자연어 처리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댓글들을 감정 별로 구분하도록 팀원들과 구현했습니다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저의 역할은 분류된 댓글들을 </a:t>
            </a:r>
            <a:r>
              <a:rPr kumimoji="1" lang="en-US" altLang="ko-KR" dirty="0" err="1"/>
              <a:t>tkinter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화면상으로 나타내는 것이었습니다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975FB2-D005-F24F-9430-9CE270396A4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0540"/>
            <a:ext cx="4536142" cy="30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45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B15778-C5C4-EE4A-A399-6A9A2A22F13B}"/>
              </a:ext>
            </a:extLst>
          </p:cNvPr>
          <p:cNvSpPr txBox="1"/>
          <p:nvPr/>
        </p:nvSpPr>
        <p:spPr>
          <a:xfrm>
            <a:off x="3889375" y="2921168"/>
            <a:ext cx="4413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931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D0AE5-3736-DF4F-A5A1-9269C600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13BDB-328C-5F4F-84C4-BE88690E7CD7}"/>
              </a:ext>
            </a:extLst>
          </p:cNvPr>
          <p:cNvSpPr txBox="1"/>
          <p:nvPr/>
        </p:nvSpPr>
        <p:spPr>
          <a:xfrm>
            <a:off x="838200" y="1690688"/>
            <a:ext cx="285750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1</a:t>
            </a:r>
            <a:r>
              <a:rPr kumimoji="1" lang="ko-KR" altLang="en-US" dirty="0"/>
              <a:t>학년 학부 활동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</a:t>
            </a:r>
            <a:r>
              <a:rPr kumimoji="1" lang="ko-KR" altLang="en-US" dirty="0"/>
              <a:t>학년 학부 활동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9C8F9-9DD7-354D-A8AE-FD32BA004BA5}"/>
              </a:ext>
            </a:extLst>
          </p:cNvPr>
          <p:cNvSpPr txBox="1"/>
          <p:nvPr/>
        </p:nvSpPr>
        <p:spPr>
          <a:xfrm>
            <a:off x="838199" y="4129088"/>
            <a:ext cx="1024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학년 별로 그리고 과목별로 배운 것들과 </a:t>
            </a:r>
            <a:r>
              <a:rPr kumimoji="1" lang="ko-KR" altLang="en-US" dirty="0" err="1"/>
              <a:t>느낀점</a:t>
            </a:r>
            <a:r>
              <a:rPr kumimoji="1" lang="ko-KR" altLang="en-US" dirty="0"/>
              <a:t> 그리고  진행했던 프로젝트를 소개하였습니다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44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D0AE5-3736-DF4F-A5A1-9269C600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13BDB-328C-5F4F-84C4-BE88690E7CD7}"/>
              </a:ext>
            </a:extLst>
          </p:cNvPr>
          <p:cNvSpPr txBox="1"/>
          <p:nvPr/>
        </p:nvSpPr>
        <p:spPr>
          <a:xfrm>
            <a:off x="838200" y="1690688"/>
            <a:ext cx="285750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1</a:t>
            </a:r>
            <a:r>
              <a:rPr kumimoji="1" lang="ko-KR" altLang="en-US" dirty="0"/>
              <a:t>학년 학부 활동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</a:t>
            </a:r>
            <a:r>
              <a:rPr kumimoji="1" lang="ko-KR" altLang="en-US" dirty="0"/>
              <a:t>학년 학부 활동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9C8F9-9DD7-354D-A8AE-FD32BA004BA5}"/>
              </a:ext>
            </a:extLst>
          </p:cNvPr>
          <p:cNvSpPr txBox="1"/>
          <p:nvPr/>
        </p:nvSpPr>
        <p:spPr>
          <a:xfrm>
            <a:off x="838199" y="4129088"/>
            <a:ext cx="1024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학년 별로 그리고 과목별로 배운 것들과 </a:t>
            </a:r>
            <a:r>
              <a:rPr kumimoji="1" lang="ko-KR" altLang="en-US" dirty="0" err="1"/>
              <a:t>느낀점</a:t>
            </a:r>
            <a:r>
              <a:rPr kumimoji="1" lang="ko-KR" altLang="en-US" dirty="0"/>
              <a:t> 그리고  진행했던 프로젝트를 소개하였습니다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22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통계와 응용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3E85A80-A5AB-9245-83EC-FEC5573E5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330827"/>
            <a:ext cx="5157787" cy="2747200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1373D2-A230-E840-BE9F-95806A5A1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1121"/>
            <a:ext cx="5183188" cy="823912"/>
          </a:xfrm>
        </p:spPr>
        <p:txBody>
          <a:bodyPr/>
          <a:lstStyle/>
          <a:p>
            <a:r>
              <a:rPr kumimoji="1" lang="ko-KR" altLang="en-US" dirty="0"/>
              <a:t>국가 통계의 이해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D662E7D-1E61-F643-B58B-D7A19A655A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8604" y="2306633"/>
            <a:ext cx="4082684" cy="2955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6612" y="5292546"/>
            <a:ext cx="4657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보수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진보 성향을 띄는 각 신문사의 단어 길이 수를 비교한 프로젝트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신문사 별로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개의 기사를 추출하여 단어 길이를 비교한 적이 잇습니다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0528C-27CD-E14C-8641-D6948E05A1F3}"/>
              </a:ext>
            </a:extLst>
          </p:cNvPr>
          <p:cNvSpPr txBox="1"/>
          <p:nvPr/>
        </p:nvSpPr>
        <p:spPr>
          <a:xfrm>
            <a:off x="6096000" y="5465696"/>
            <a:ext cx="458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국가 통계에서 국민 계정 체계와 </a:t>
            </a:r>
            <a:r>
              <a:rPr kumimoji="1" lang="en-US" altLang="ko-KR" dirty="0"/>
              <a:t>5</a:t>
            </a:r>
            <a:r>
              <a:rPr kumimoji="1" lang="ko-KR" altLang="en-US" dirty="0"/>
              <a:t>대 경제 통계와의 관계를 알 수 있게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9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 err="1"/>
              <a:t>액셀을</a:t>
            </a:r>
            <a:r>
              <a:rPr kumimoji="1" lang="ko-KR" altLang="en-US" dirty="0"/>
              <a:t> 이용한 기초 통계 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7" name="내용 개체 틀 16">
                <a:extLst>
                  <a:ext uri="{FF2B5EF4-FFF2-40B4-BE49-F238E27FC236}">
                    <a16:creationId xmlns:a16="http://schemas.microsoft.com/office/drawing/2014/main" id="{80F44887-E9F0-41FF-A938-4A512FC56E33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4192597366"/>
                  </p:ext>
                </p:extLst>
              </p:nvPr>
            </p:nvGraphicFramePr>
            <p:xfrm>
              <a:off x="5319159" y="2346050"/>
              <a:ext cx="3871359" cy="31308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7" name="내용 개체 틀 16">
                <a:extLst>
                  <a:ext uri="{FF2B5EF4-FFF2-40B4-BE49-F238E27FC236}">
                    <a16:creationId xmlns:a16="http://schemas.microsoft.com/office/drawing/2014/main" id="{80F44887-E9F0-41FF-A938-4A512FC56E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9159" y="2346050"/>
                <a:ext cx="3871359" cy="313082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0" name="내용 개체 틀 19">
            <a:extLst>
              <a:ext uri="{FF2B5EF4-FFF2-40B4-BE49-F238E27FC236}">
                <a16:creationId xmlns:a16="http://schemas.microsoft.com/office/drawing/2014/main" id="{8B92FA78-4410-4F31-9E5B-2739DD636EF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2712129"/>
              </p:ext>
            </p:extLst>
          </p:nvPr>
        </p:nvGraphicFramePr>
        <p:xfrm>
          <a:off x="839789" y="2346052"/>
          <a:ext cx="3871359" cy="313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94E5078-CE0E-1A4D-A7E7-C3B6BA647632}"/>
              </a:ext>
            </a:extLst>
          </p:cNvPr>
          <p:cNvSpPr txBox="1"/>
          <p:nvPr/>
        </p:nvSpPr>
        <p:spPr>
          <a:xfrm>
            <a:off x="836612" y="5846544"/>
            <a:ext cx="835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키 데이터 그리고 생활비 데이터를 이용해 </a:t>
            </a:r>
            <a:r>
              <a:rPr kumimoji="1" lang="ko-KR" altLang="en-US" dirty="0" err="1"/>
              <a:t>정규분포와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상자그림을</a:t>
            </a:r>
            <a:r>
              <a:rPr kumimoji="1" lang="ko-KR" altLang="en-US" dirty="0"/>
              <a:t> 그리고 해석하는 방법을 알 수 있었습니다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24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통계데이터베이스 및 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7C150-D928-6141-8A05-D65CA4F901E1}"/>
              </a:ext>
            </a:extLst>
          </p:cNvPr>
          <p:cNvSpPr txBox="1"/>
          <p:nvPr/>
        </p:nvSpPr>
        <p:spPr>
          <a:xfrm>
            <a:off x="994580" y="5350768"/>
            <a:ext cx="9537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 </a:t>
            </a:r>
            <a:r>
              <a:rPr kumimoji="1" lang="ko-KR" altLang="en-US" dirty="0"/>
              <a:t>언어를 통해 </a:t>
            </a:r>
            <a:r>
              <a:rPr kumimoji="1" lang="en-US" altLang="ko-KR" dirty="0" err="1"/>
              <a:t>Kosis</a:t>
            </a:r>
            <a:r>
              <a:rPr kumimoji="1" lang="ko-KR" altLang="en-US" dirty="0"/>
              <a:t>의 연도별로 질병 빈도 데이터를 이용하는 프로젝트를 진행하였습니다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데이터를 막대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꺾은선 그래프로 나타낼 수 있게 가공한 후 </a:t>
            </a:r>
            <a:r>
              <a:rPr kumimoji="1" lang="en-US" altLang="ko-KR" dirty="0"/>
              <a:t>r-shiny </a:t>
            </a:r>
            <a:r>
              <a:rPr kumimoji="1" lang="ko-KR" altLang="en-US" dirty="0"/>
              <a:t>형태로 </a:t>
            </a:r>
            <a:r>
              <a:rPr kumimoji="1" lang="en-US" altLang="ko-KR" dirty="0" err="1"/>
              <a:t>ui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server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구현하였습니다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7415A54-157F-CB4C-9837-F382BB76A8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328847"/>
            <a:ext cx="5157787" cy="2898105"/>
          </a:xfrm>
          <a:prstGeom prst="rect">
            <a:avLst/>
          </a:prstGeo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291FE200-8C9B-7845-9B3C-B4BA711916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2328846"/>
            <a:ext cx="5157786" cy="28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6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통계자료분석프로그램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6612" y="5292546"/>
            <a:ext cx="4657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sas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프로그램을 통해 기초 통계부터 간단한 회귀 분석까지 코드를 구성하여 데이터를 분석할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데이터를 </a:t>
            </a:r>
            <a:r>
              <a:rPr kumimoji="1" lang="en-US" altLang="ko-KR" dirty="0" err="1"/>
              <a:t>sas</a:t>
            </a:r>
            <a:r>
              <a:rPr kumimoji="1" lang="ko-KR" altLang="en-US" dirty="0"/>
              <a:t> 환경으로 옮긴 후 이용할 수 있게 전처리 과정을 거쳤습니다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B9A6A6CE-0AE9-F241-A104-1ED15A6021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665" y="1793077"/>
            <a:ext cx="3319865" cy="4198179"/>
          </a:xfrm>
          <a:prstGeom prst="rect">
            <a:avLst/>
          </a:prstGeom>
        </p:spPr>
      </p:pic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CFD13488-88D9-8948-BE99-5193FEC6071C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36612" y="2355054"/>
            <a:ext cx="3855737" cy="27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통계청 재능기부 서포터즈 활동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938461" y="5569545"/>
            <a:ext cx="8354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통계청 재능기부 활동을 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통계 과목을 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고등학교 </a:t>
            </a:r>
            <a:r>
              <a:rPr kumimoji="1" lang="ko-KR" altLang="en-US" dirty="0" err="1"/>
              <a:t>할생들에게</a:t>
            </a:r>
            <a:r>
              <a:rPr kumimoji="1" lang="ko-KR" altLang="en-US" dirty="0"/>
              <a:t> 알려주는 활동이었습니다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1</a:t>
            </a:r>
            <a:r>
              <a:rPr kumimoji="1" lang="ko-KR" altLang="en-US" dirty="0"/>
              <a:t>년 동안 진행되었고 다른 사람과 같이 </a:t>
            </a:r>
            <a:r>
              <a:rPr kumimoji="1" lang="ko-KR" altLang="en-US" dirty="0" err="1"/>
              <a:t>팀별로</a:t>
            </a:r>
            <a:r>
              <a:rPr kumimoji="1" lang="ko-KR" altLang="en-US" dirty="0"/>
              <a:t> 활동을 할 수 있는 기회를 가질 수 있었습니다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97778B0-4D53-894B-A60A-1E35D50DE63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15365" y="2291374"/>
            <a:ext cx="3979312" cy="2984484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8DF1BF0-1ECE-5B43-8DCF-D117A76ABC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36594" y="2291374"/>
            <a:ext cx="3979312" cy="29844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B7814C-C352-A141-83C2-A364C617D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527" y="2327584"/>
            <a:ext cx="2384427" cy="294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9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객체지향 프로그래밍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E5078-CE0E-1A4D-A7E7-C3B6BA647632}"/>
              </a:ext>
            </a:extLst>
          </p:cNvPr>
          <p:cNvSpPr txBox="1"/>
          <p:nvPr/>
        </p:nvSpPr>
        <p:spPr>
          <a:xfrm>
            <a:off x="689215" y="2543969"/>
            <a:ext cx="4370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객체지향 개념을 배우게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socket, JDBC </a:t>
            </a:r>
            <a:r>
              <a:rPr kumimoji="1" lang="ko-KR" altLang="en-US" dirty="0"/>
              <a:t>프로그래밍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gui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스레드 등과 관련해서 간단한 프로젝트를 모두 진행하였습니다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흥미롭게 다가온 점은 자바 가상 기계였습니다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하드웨어와 상관없이 가상 </a:t>
            </a:r>
            <a:r>
              <a:rPr kumimoji="1" lang="ko-KR" altLang="en-US" dirty="0" err="1"/>
              <a:t>머신을</a:t>
            </a:r>
            <a:r>
              <a:rPr kumimoji="1" lang="ko-KR" altLang="en-US" dirty="0"/>
              <a:t> 만들어 독립적으로 프로그램을 실행시킬 수 있는 것이 정말 놀라웠습니다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2E287B9A-4263-DB4E-BE42-1F19A4510C40}"/>
              </a:ext>
            </a:extLst>
          </p:cNvPr>
          <p:cNvSpPr txBox="1">
            <a:spLocks/>
          </p:cNvSpPr>
          <p:nvPr/>
        </p:nvSpPr>
        <p:spPr>
          <a:xfrm>
            <a:off x="5997575" y="1381121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프로그래밍언어 개념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113D8-579E-D34F-94F9-5330404F9CEF}"/>
              </a:ext>
            </a:extLst>
          </p:cNvPr>
          <p:cNvSpPr txBox="1"/>
          <p:nvPr/>
        </p:nvSpPr>
        <p:spPr>
          <a:xfrm>
            <a:off x="5997575" y="2543969"/>
            <a:ext cx="3708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프로그래밍 언어가 어떻게 만들어졌는지에 대한 궁금증 때문에 강의를 듣게 되었습니다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컴파일러의 전반적인 과정 어휘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구문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의미 문석을 통해 중간 코드를 생성한 후 최적화 단계를 거쳐 코드를 생성하는 일련의 과정들을 간단히 살펴볼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프로그래밍 언어가 어떻게 만들어졌고 번역되는지에 대한 개념들에 대해 큰 틀을 잡을 수 있었던 과목이었습니다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112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599</Words>
  <Application>Microsoft Macintosh PowerPoint</Application>
  <PresentationFormat>와이드스크린</PresentationFormat>
  <Paragraphs>64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Calibri</vt:lpstr>
      <vt:lpstr>Office 테마</vt:lpstr>
      <vt:lpstr>소개 자료</vt:lpstr>
      <vt:lpstr>목차</vt:lpstr>
      <vt:lpstr>소개</vt:lpstr>
      <vt:lpstr>1학년 학부 활동</vt:lpstr>
      <vt:lpstr>1학년 학부 활동</vt:lpstr>
      <vt:lpstr>2학년 학부 활동</vt:lpstr>
      <vt:lpstr>2학년 학부 활동</vt:lpstr>
      <vt:lpstr>2학년 학부 활동</vt:lpstr>
      <vt:lpstr>3학년 학부 활동</vt:lpstr>
      <vt:lpstr>3학년 학부 활동</vt:lpstr>
      <vt:lpstr>3학년 학부 활동</vt:lpstr>
      <vt:lpstr>3학년 학부 활동</vt:lpstr>
      <vt:lpstr>3학년 학부 활동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성운</dc:creator>
  <cp:lastModifiedBy>조 성운</cp:lastModifiedBy>
  <cp:revision>14</cp:revision>
  <dcterms:created xsi:type="dcterms:W3CDTF">2021-01-14T10:15:35Z</dcterms:created>
  <dcterms:modified xsi:type="dcterms:W3CDTF">2021-01-14T13:51:42Z</dcterms:modified>
</cp:coreProperties>
</file>